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7" r:id="rId3"/>
    <p:sldId id="262" r:id="rId4"/>
    <p:sldId id="261" r:id="rId5"/>
    <p:sldId id="264" r:id="rId6"/>
    <p:sldId id="266" r:id="rId7"/>
    <p:sldId id="267" r:id="rId8"/>
    <p:sldId id="275" r:id="rId9"/>
    <p:sldId id="276" r:id="rId10"/>
    <p:sldId id="277" r:id="rId11"/>
    <p:sldId id="278" r:id="rId12"/>
    <p:sldId id="280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90" r:id="rId21"/>
    <p:sldId id="287" r:id="rId22"/>
    <p:sldId id="291" r:id="rId23"/>
    <p:sldId id="288" r:id="rId24"/>
    <p:sldId id="289" r:id="rId25"/>
    <p:sldId id="292" r:id="rId26"/>
    <p:sldId id="293" r:id="rId27"/>
    <p:sldId id="294" r:id="rId28"/>
    <p:sldId id="297" r:id="rId29"/>
    <p:sldId id="298" r:id="rId30"/>
    <p:sldId id="295" r:id="rId31"/>
    <p:sldId id="296" r:id="rId32"/>
    <p:sldId id="299" r:id="rId33"/>
    <p:sldId id="301" r:id="rId34"/>
    <p:sldId id="302" r:id="rId35"/>
    <p:sldId id="300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E"/>
    <a:srgbClr val="B22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89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13:41.7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0,'6964'0,"-6948"0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13:45.9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14:09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1,'7714'0,"-7691"0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42:33.6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0,'7539'0,"-7506"0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42:33.6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25,'7539'0,"-7506"0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03:48:09.2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1,'8880'0,"-8866"0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7932" y="1376708"/>
            <a:ext cx="7616135" cy="1325563"/>
          </a:xfrm>
        </p:spPr>
        <p:txBody>
          <a:bodyPr>
            <a:noAutofit/>
          </a:bodyPr>
          <a:lstStyle>
            <a:lvl1pPr algn="ctr">
              <a:defRPr sz="4800" b="1">
                <a:solidFill>
                  <a:srgbClr val="00559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4" y="5846100"/>
            <a:ext cx="3999055" cy="5760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283074" y="3790673"/>
            <a:ext cx="3625850" cy="10509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52833" y="435899"/>
            <a:ext cx="5170154" cy="43093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559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sz="quarter" idx="13"/>
          </p:nvPr>
        </p:nvSpPr>
        <p:spPr>
          <a:xfrm>
            <a:off x="838200" y="1789113"/>
            <a:ext cx="10569575" cy="4344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4" y="5846100"/>
            <a:ext cx="3999055" cy="576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485914" y="435900"/>
            <a:ext cx="430935" cy="430935"/>
          </a:xfrm>
          <a:prstGeom prst="rect">
            <a:avLst/>
          </a:prstGeom>
          <a:solidFill>
            <a:srgbClr val="005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2DF20-761E-4EAD-9ECE-B534C8AE5131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A5F-23CC-4860-A0D6-9A551B057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2DF20-761E-4EAD-9ECE-B534C8AE5131}" type="datetimeFigureOut">
              <a:rPr lang="zh-CN" altLang="en-US" smtClean="0"/>
              <a:t>2021/12/22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A5F-23CC-4860-A0D6-9A551B057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635" y="1376680"/>
            <a:ext cx="11397615" cy="1325880"/>
          </a:xfrm>
        </p:spPr>
        <p:txBody>
          <a:bodyPr/>
          <a:lstStyle/>
          <a:p>
            <a:r>
              <a:rPr lang="zh-CN" altLang="zh-CN">
                <a:sym typeface="+mn-ea"/>
              </a:rPr>
              <a:t>Semi-Supervised Linear Regression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502093" y="3429000"/>
            <a:ext cx="5187813" cy="105092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ea typeface="+mn-lt"/>
                <a:cs typeface="+mn-lt"/>
              </a:rPr>
              <a:t>汇报人：王东雪</a:t>
            </a: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ea typeface="+mn-lt"/>
                <a:cs typeface="+mn-lt"/>
              </a:rPr>
              <a:t>时间：</a:t>
            </a:r>
            <a:r>
              <a:rPr lang="en-US" altLang="zh-CN" b="1" dirty="0">
                <a:ea typeface="+mn-lt"/>
                <a:cs typeface="+mn-lt"/>
              </a:rPr>
              <a:t>2021/12/22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821A96-13EB-4F3D-B97C-D72D29F51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821A96-13EB-4F3D-B97C-D72D29F51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BA9FDE-A310-4247-9796-D5C99BA3CAB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1212" y="1347256"/>
                <a:ext cx="11106810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为了更好的估计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在（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）式两端乘以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得到</a:t>
                </a:r>
                <a:endParaRPr lang="en-US" altLang="zh-CN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0" dirty="0">
                    <a:solidFill>
                      <a:srgbClr val="FF0000"/>
                    </a:solidFill>
                  </a:rPr>
                  <a:t>Intercept model: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BA9FDE-A310-4247-9796-D5C99BA3C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1212" y="1347256"/>
                <a:ext cx="11106810" cy="4344987"/>
              </a:xfrm>
              <a:blipFill>
                <a:blip r:embed="rId3"/>
                <a:stretch>
                  <a:fillRect l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6AB55A4-0691-4ACB-90C5-F50FF23A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698" y="3104746"/>
            <a:ext cx="4418577" cy="83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84F04-FF40-4C43-A93C-822A124DE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6"/>
          <a:stretch/>
        </p:blipFill>
        <p:spPr>
          <a:xfrm>
            <a:off x="1478648" y="3941631"/>
            <a:ext cx="9288678" cy="7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50414-4CF2-41B7-B506-210E8A5640B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8200" y="1386943"/>
                <a:ext cx="10569575" cy="474715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总体形式的最佳线性估计</a:t>
                </a:r>
                <a:endParaRPr lang="en-US" altLang="zh-CN" b="0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CN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50414-4CF2-41B7-B506-210E8A56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8200" y="1386943"/>
                <a:ext cx="10569575" cy="47471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5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50414-4CF2-41B7-B506-210E8A5640B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估计为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Intercept model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中截距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的估计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是截距模型的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acc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表示关于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个监督样本的平均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FA50414-4CF2-41B7-B506-210E8A564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212" t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9CE3385-92D4-4F70-8BFB-DDA501F83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95" y="2230718"/>
            <a:ext cx="4386605" cy="9322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AE21F-48B9-4793-A0B9-866C54B37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33" y="4085273"/>
            <a:ext cx="7643013" cy="8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31CF37-8561-46E6-B4B8-4726571B01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50668" y="3429000"/>
            <a:ext cx="6174484" cy="311857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68B0C6-F092-499A-B2F1-2E505D2F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" y="1206789"/>
            <a:ext cx="4460851" cy="21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DE8077F-A50E-4459-B53F-4312BD4B4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20BD937-9DCF-4E2E-8E4F-125D02C2BC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5BF619-C1E3-4DF5-B108-01DF5C9B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6" y="1942248"/>
            <a:ext cx="4181438" cy="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101DD8C-8EA4-48D8-A21D-125E3F72D37E}"/>
                  </a:ext>
                </a:extLst>
              </p:cNvPr>
              <p:cNvSpPr txBox="1"/>
              <p:nvPr/>
            </p:nvSpPr>
            <p:spPr>
              <a:xfrm>
                <a:off x="506418" y="2938959"/>
                <a:ext cx="10901357" cy="1050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是截距模型的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𝐿𝑆𝐸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，（和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𝑇𝐼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有区别，为简单起见，仍用相同记号）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101DD8C-8EA4-48D8-A21D-125E3F72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8" y="2938959"/>
                <a:ext cx="10901357" cy="1050096"/>
              </a:xfrm>
              <a:prstGeom prst="rect">
                <a:avLst/>
              </a:prstGeom>
              <a:blipFill>
                <a:blip r:embed="rId4"/>
                <a:stretch>
                  <a:fillRect r="-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37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29132D-6053-4961-8141-60905B0FA9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7138"/>
          <a:stretch/>
        </p:blipFill>
        <p:spPr>
          <a:xfrm>
            <a:off x="636907" y="2194149"/>
            <a:ext cx="8432890" cy="2451493"/>
          </a:xfrm>
        </p:spPr>
      </p:pic>
    </p:spTree>
    <p:extLst>
      <p:ext uri="{BB962C8B-B14F-4D97-AF65-F5344CB8AC3E}">
        <p14:creationId xmlns:p14="http://schemas.microsoft.com/office/powerpoint/2010/main" val="74971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29132D-6053-4961-8141-60905B0FA9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43003"/>
          <a:stretch/>
        </p:blipFill>
        <p:spPr>
          <a:xfrm>
            <a:off x="538717" y="1945401"/>
            <a:ext cx="8588470" cy="332007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3CDD90B-D47A-4343-B847-6F2D77FC461A}"/>
                  </a:ext>
                </a:extLst>
              </p14:cNvPr>
              <p14:cNvContentPartPr/>
              <p14:nvPr/>
            </p14:nvContentPartPr>
            <p14:xfrm>
              <a:off x="4509629" y="4545757"/>
              <a:ext cx="25131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3CDD90B-D47A-4343-B847-6F2D77FC4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0629" y="4536757"/>
                <a:ext cx="2530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CED8B94-B2B9-4C6E-927E-2EF4842BE1A8}"/>
                  </a:ext>
                </a:extLst>
              </p14:cNvPr>
              <p14:cNvContentPartPr/>
              <p14:nvPr/>
            </p14:nvContentPartPr>
            <p14:xfrm>
              <a:off x="9461069" y="3084877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CED8B94-B2B9-4C6E-927E-2EF4842BE1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2069" y="30762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626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C4B9716-5C52-4369-A006-138D52D92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3CA1D27-AF1E-4088-90E4-C151B449CD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42124" y="1665468"/>
            <a:ext cx="9753855" cy="352706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37D1D6-C676-4144-A40A-F7116AE03DBF}"/>
                  </a:ext>
                </a:extLst>
              </p14:cNvPr>
              <p14:cNvContentPartPr/>
              <p14:nvPr/>
            </p14:nvContentPartPr>
            <p14:xfrm>
              <a:off x="2326589" y="4240477"/>
              <a:ext cx="27856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37D1D6-C676-4144-A40A-F7116AE03D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7589" y="4231837"/>
                <a:ext cx="28033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943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0A850-F594-4AA3-88C0-C42D4356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一维情形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5FC36C-F70A-4958-8B27-FCBA112F1DF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82216" y="1174280"/>
                <a:ext cx="10871030" cy="46612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度量了原始模型和截距模型间的差异。</a:t>
                </a:r>
                <a:endParaRPr lang="en-US" altLang="zh-CN" sz="2400" b="1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&gt;0,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𝑇𝐼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的渐进方差比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的小。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𝑃𝐼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的渐进方差比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的小。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这时两个模型是等价的。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换言之，如果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是非线性函数，非线性部分和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相关，就有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5FC36C-F70A-4958-8B27-FCBA112F1D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82216" y="1174280"/>
                <a:ext cx="10871030" cy="4661241"/>
              </a:xfrm>
              <a:blipFill>
                <a:blip r:embed="rId2"/>
                <a:stretch>
                  <a:fillRect l="-841" r="-3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1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54CB1-FE4A-4383-91DC-7D288F51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77ED6F-B292-4E9D-A722-9361A0612D6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1212" y="1506815"/>
                <a:ext cx="11112809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977ED6F-B292-4E9D-A722-9361A0612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1212" y="1506815"/>
                <a:ext cx="11112809" cy="43449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2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000" dirty="0"/>
              <a:t>问题背景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26444" y="1549903"/>
                <a:ext cx="10962005" cy="3691020"/>
              </a:xfrm>
            </p:spPr>
            <p:txBody>
              <a:bodyPr>
                <a:noAutofit/>
              </a:bodyPr>
              <a:lstStyle/>
              <a:p>
                <a:pPr marL="0" indent="0" fontAlgn="auto">
                  <a:lnSpc>
                    <a:spcPct val="14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回归问题中，我们经常遇到下述问题（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semi-supervised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）：</a:t>
                </a:r>
              </a:p>
              <a:p>
                <a:pPr marL="0" indent="0" fontAlgn="auto">
                  <a:lnSpc>
                    <a:spcPct val="14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Cambria Math" panose="02040503050406030204" charset="0"/>
                  </a:rPr>
                  <a:t>难以观测，或观测复杂、花费巨大，所以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观测数据分成两部分。</a:t>
                </a:r>
              </a:p>
              <a:p>
                <a:pPr marL="0" indent="0" fontAlgn="auto">
                  <a:lnSpc>
                    <a:spcPct val="14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第一部分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Cambria Math" panose="02040503050406030204" charset="0"/>
                  </a:rPr>
                  <a:t>个样本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）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均有观测，第二部分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Cambria Math" panose="02040503050406030204" charset="0"/>
                    <a:sym typeface="+mn-ea"/>
                  </a:rPr>
                  <a:t>个样本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仅有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的观测。</a:t>
                </a:r>
              </a:p>
              <a:p>
                <a:pPr marL="0" indent="0" fontAlgn="auto">
                  <a:lnSpc>
                    <a:spcPct val="14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  <a:cs typeface="仿宋" panose="02010609060101010101" charset="-122"/>
                    <a:sym typeface="+mn-ea"/>
                  </a:rPr>
                  <a:t>例如在网络文本分类问题中，少量文本被分类，大量文本未被分类。</a:t>
                </a:r>
              </a:p>
              <a:p>
                <a:pPr marL="0" indent="0">
                  <a:buNone/>
                </a:pPr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26444" y="1549903"/>
                <a:ext cx="10962005" cy="3691020"/>
              </a:xfrm>
              <a:blipFill>
                <a:blip r:embed="rId2"/>
                <a:stretch>
                  <a:fillRect l="-1112" r="-4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885CC-5543-4DB9-AAF7-2DD25F9F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61406B-6145-4AB0-B688-39D6758F4AD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估计方法：把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维问题转化为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个一维问题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61406B-6145-4AB0-B688-39D6758F4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 t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5CBE80-587C-4715-AE4F-96D060E27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24"/>
          <a:stretch/>
        </p:blipFill>
        <p:spPr>
          <a:xfrm>
            <a:off x="3703572" y="2943004"/>
            <a:ext cx="4838827" cy="722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55AD41-D20F-4E1E-B6D3-72F288EA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89" y="3732656"/>
            <a:ext cx="2530995" cy="816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8B9926-4E0E-4CB1-97E6-360994DFA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37" b="-1"/>
          <a:stretch/>
        </p:blipFill>
        <p:spPr>
          <a:xfrm>
            <a:off x="5162524" y="4549106"/>
            <a:ext cx="1866949" cy="816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539272-8DF4-464F-B109-0DA91B95C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93"/>
          <a:stretch/>
        </p:blipFill>
        <p:spPr>
          <a:xfrm>
            <a:off x="3676584" y="2374682"/>
            <a:ext cx="4838827" cy="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68F6D30-33D7-4D73-BCFA-86A64FC90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77220" r="86659"/>
          <a:stretch/>
        </p:blipFill>
        <p:spPr>
          <a:xfrm>
            <a:off x="2532560" y="3999212"/>
            <a:ext cx="845871" cy="619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09304D-719E-413F-8093-143233E66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" t="15763" r="14545" b="64371"/>
          <a:stretch/>
        </p:blipFill>
        <p:spPr>
          <a:xfrm>
            <a:off x="1184424" y="1359327"/>
            <a:ext cx="7340771" cy="564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96F6F-62AF-4A61-9636-283A809A9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" t="36822" r="35565" b="47470"/>
          <a:stretch/>
        </p:blipFill>
        <p:spPr>
          <a:xfrm>
            <a:off x="1184424" y="2048965"/>
            <a:ext cx="5456738" cy="446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12B623-6DC7-4A5F-BAD6-24C5B4DDB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60" t="34177" b="47253"/>
          <a:stretch/>
        </p:blipFill>
        <p:spPr>
          <a:xfrm>
            <a:off x="1184424" y="2603699"/>
            <a:ext cx="1310292" cy="527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E8FDC6-4D91-4FB7-B538-6FE2BC246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" t="54151" r="65872" b="23068"/>
          <a:stretch/>
        </p:blipFill>
        <p:spPr>
          <a:xfrm>
            <a:off x="2494716" y="2603699"/>
            <a:ext cx="2237030" cy="5277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2F574D-0E40-48A9-85DF-C3E99AC2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37" t="56931" r="27130" b="24499"/>
          <a:stretch/>
        </p:blipFill>
        <p:spPr>
          <a:xfrm>
            <a:off x="1146579" y="3301321"/>
            <a:ext cx="2902761" cy="5277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F42316-02D4-47D0-B2C9-629B34FA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1" t="56931" r="1704" b="24499"/>
          <a:stretch/>
        </p:blipFill>
        <p:spPr>
          <a:xfrm>
            <a:off x="1146579" y="3999077"/>
            <a:ext cx="1385982" cy="5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7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821A96-13EB-4F3D-B97C-D72D29F51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2821A96-13EB-4F3D-B97C-D72D29F51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BA9FDE-A310-4247-9796-D5C99BA3CAB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04992" y="1023795"/>
                <a:ext cx="11106810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为了更好的估计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•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•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在（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）式两端乘以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•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•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得到</a:t>
                </a:r>
                <a:endParaRPr lang="en-US" altLang="zh-CN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0" dirty="0">
                    <a:solidFill>
                      <a:srgbClr val="FF0000"/>
                    </a:solidFill>
                  </a:rPr>
                  <a:t>Intercept model: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BA9FDE-A310-4247-9796-D5C99BA3C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04992" y="1023795"/>
                <a:ext cx="11106810" cy="4344987"/>
              </a:xfrm>
              <a:blipFill>
                <a:blip r:embed="rId3"/>
                <a:stretch>
                  <a:fillRect l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866AEB7-7E1D-4512-8FF1-E2B5B4F09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8" b="5920"/>
          <a:stretch/>
        </p:blipFill>
        <p:spPr>
          <a:xfrm>
            <a:off x="1505911" y="3196288"/>
            <a:ext cx="4993202" cy="112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AFCE5-0ECA-441D-8E84-96BD9D219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0427"/>
            <a:ext cx="8636762" cy="20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61406B-6145-4AB0-B688-39D6758F4AD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61406B-6145-4AB0-B688-39D6758F4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481DA4-E11C-4D94-A4DD-FAECB072B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85"/>
          <a:stretch/>
        </p:blipFill>
        <p:spPr>
          <a:xfrm>
            <a:off x="3518511" y="2645009"/>
            <a:ext cx="5208951" cy="449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E63B3E-C481-4D34-9A71-4D6FBA147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773" y="3152783"/>
            <a:ext cx="2111341" cy="5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9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AAB4C0-46E0-4DCB-9649-55109B3CC4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54347" y="1200070"/>
            <a:ext cx="4955817" cy="12235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DC6EF3-71A4-4B02-92E1-003E60E954EA}"/>
                  </a:ext>
                </a:extLst>
              </p:cNvPr>
              <p:cNvSpPr txBox="1"/>
              <p:nvPr/>
            </p:nvSpPr>
            <p:spPr>
              <a:xfrm>
                <a:off x="728759" y="2756901"/>
                <a:ext cx="8863236" cy="687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𝐿𝑆𝐸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acc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 表示关于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个监督样本的平均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DC6EF3-71A4-4B02-92E1-003E60E9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9" y="2756901"/>
                <a:ext cx="8863236" cy="687752"/>
              </a:xfrm>
              <a:prstGeom prst="rect">
                <a:avLst/>
              </a:prstGeom>
              <a:blipFill>
                <a:blip r:embed="rId4"/>
                <a:stretch>
                  <a:fillRect b="-20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4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7885CC-5543-4DB9-AAF7-2DD25F9FD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DC6EF3-71A4-4B02-92E1-003E60E954EA}"/>
                  </a:ext>
                </a:extLst>
              </p:cNvPr>
              <p:cNvSpPr txBox="1"/>
              <p:nvPr/>
            </p:nvSpPr>
            <p:spPr>
              <a:xfrm>
                <a:off x="479775" y="2432625"/>
                <a:ext cx="8863236" cy="501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0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</a:rPr>
                        </m:ctrlPr>
                      </m:acc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</a:rPr>
                          <m:t>𝐸</m:t>
                        </m:r>
                      </m:e>
                    </m:acc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 表示关于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altLang="zh-C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个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样本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的平均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DC6EF3-71A4-4B02-92E1-003E60E9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75" y="2432625"/>
                <a:ext cx="8863236" cy="501163"/>
              </a:xfrm>
              <a:prstGeom prst="rect">
                <a:avLst/>
              </a:prstGeom>
              <a:blipFill>
                <a:blip r:embed="rId3"/>
                <a:stretch>
                  <a:fillRect t="-21951" b="-28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666BDE4-B3E9-494C-A7DA-F3924F23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12" y="1290271"/>
            <a:ext cx="5638948" cy="9906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AD5297-89D8-48B2-B193-77AD6579F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8"/>
          <a:stretch/>
        </p:blipFill>
        <p:spPr>
          <a:xfrm>
            <a:off x="539463" y="3237245"/>
            <a:ext cx="6278646" cy="7606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BC04174-1E41-4F7F-B4DE-2244ED3EF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12" y="4132083"/>
            <a:ext cx="7583785" cy="26654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BB53E6F-0D64-4E9E-B914-AB7EBEB97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94" t="9558"/>
          <a:stretch/>
        </p:blipFill>
        <p:spPr>
          <a:xfrm>
            <a:off x="7107055" y="5710709"/>
            <a:ext cx="1778683" cy="7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A912E3C-8660-4AEE-A028-1DDFC1CAFF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A912E3C-8660-4AEE-A028-1DDFC1CAF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774D5A-A5AD-4F75-BE9D-98C781AB4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96448" y="1258186"/>
            <a:ext cx="4719144" cy="12787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B22356-6166-4BA1-AFB6-81A76597D609}"/>
                  </a:ext>
                </a:extLst>
              </p:cNvPr>
              <p:cNvSpPr txBox="1"/>
              <p:nvPr/>
            </p:nvSpPr>
            <p:spPr>
              <a:xfrm>
                <a:off x="1084700" y="2758354"/>
                <a:ext cx="6097022" cy="570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是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下式的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𝐿𝑆𝐸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B22356-6166-4BA1-AFB6-81A76597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00" y="2758354"/>
                <a:ext cx="6097022" cy="570413"/>
              </a:xfrm>
              <a:prstGeom prst="rect">
                <a:avLst/>
              </a:prstGeom>
              <a:blipFill>
                <a:blip r:embed="rId4"/>
                <a:stretch>
                  <a:fillRect t="-5319"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57B1094-B8D8-4A70-AB90-F376BD87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56" y="3755793"/>
            <a:ext cx="8098808" cy="12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9E3311-B825-4851-9268-5B265ABE7E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66521" y="1432266"/>
            <a:ext cx="9312099" cy="413240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084B39-D63C-4A32-BD20-3C628E5E6710}"/>
                  </a:ext>
                </a:extLst>
              </p14:cNvPr>
              <p14:cNvContentPartPr/>
              <p14:nvPr/>
            </p14:nvContentPartPr>
            <p14:xfrm>
              <a:off x="2254589" y="5616306"/>
              <a:ext cx="272628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084B39-D63C-4A32-BD20-3C628E5E6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949" y="5607306"/>
                <a:ext cx="27439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12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4009833-1181-4C0E-AD61-B00CA9CA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6" y="1298329"/>
            <a:ext cx="9269046" cy="4261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AC2293D-96A6-45D7-B3C8-1E8DECD84926}"/>
                  </a:ext>
                </a:extLst>
              </p14:cNvPr>
              <p14:cNvContentPartPr/>
              <p14:nvPr/>
            </p14:nvContentPartPr>
            <p14:xfrm>
              <a:off x="2530314" y="5096070"/>
              <a:ext cx="2962306" cy="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AC2293D-96A6-45D7-B3C8-1E8DECD849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0535" y="5096070"/>
                <a:ext cx="2981473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12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多维情形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r>
                  <a:rPr lang="zh-CN" altLang="en-US" dirty="0"/>
                  <a:t>渐近方差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CB1E704-9DB8-4ADD-9A62-75FB14689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5A840CA-CE14-4C3C-83F6-EEE0A8BC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3" y="2039583"/>
            <a:ext cx="7331720" cy="2079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A912E03-36A8-40D6-AE6A-69EC805F645F}"/>
                  </a:ext>
                </a:extLst>
              </p14:cNvPr>
              <p14:cNvContentPartPr/>
              <p14:nvPr/>
            </p14:nvContentPartPr>
            <p14:xfrm>
              <a:off x="2562791" y="4212801"/>
              <a:ext cx="320184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A912E03-36A8-40D6-AE6A-69EC805F6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3791" y="4204161"/>
                <a:ext cx="3219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77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000" dirty="0"/>
              <a:t>问题背景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44855" y="979170"/>
                <a:ext cx="10962005" cy="4344670"/>
              </a:xfrm>
            </p:spPr>
            <p:txBody>
              <a:bodyPr>
                <a:noAutofit/>
              </a:bodyPr>
              <a:lstStyle/>
              <a:p>
                <a:pPr marL="0" indent="0" fontAlgn="auto">
                  <a:lnSpc>
                    <a:spcPct val="140000"/>
                  </a:lnSpc>
                  <a:buNone/>
                </a:pPr>
                <a:endParaRPr lang="zh-CN" altLang="en-US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+mn-ea"/>
                </a:endParaRPr>
              </a:p>
              <a:p>
                <a:pPr marL="0" indent="0" fontAlgn="auto">
                  <a:lnSpc>
                    <a:spcPct val="140000"/>
                  </a:lnSpc>
                  <a:buNone/>
                </a:pPr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当条件期望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不是完全线性函数时，我们可以考虑条件期望的最佳线性近似，它可以通过最小二乘估计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𝐿𝑆𝐸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一致地估计。</a:t>
                </a:r>
              </a:p>
              <a:p>
                <a:pPr marL="0" indent="0" fontAlgn="auto">
                  <a:lnSpc>
                    <a:spcPct val="140000"/>
                  </a:lnSpc>
                  <a:buNone/>
                </a:pPr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+mn-ea"/>
                  </a:rPr>
                  <a:t>此时仅用到了第一部分数据，而没有用到第二部分数据。</a:t>
                </a:r>
                <a:endParaRPr lang="zh-CN" altLang="en-US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endParaRPr>
              </a:p>
              <a:p>
                <a:pPr marL="0" indent="0">
                  <a:buNone/>
                </a:pPr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44855" y="979170"/>
                <a:ext cx="10962005" cy="4344670"/>
              </a:xfrm>
              <a:blipFill>
                <a:blip r:embed="rId2"/>
                <a:stretch>
                  <a:fillRect l="-1112" r="-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38971-B74F-4BD9-97FB-58236AEB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39BD25-8A62-4882-B6FB-926CC2AFE03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1212" y="1515415"/>
                <a:ext cx="10569575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1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度量了原始模型和截距模型间的差异。 </a:t>
                </a:r>
                <a:endParaRPr lang="en-US" altLang="zh-CN" b="1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𝑻𝑰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的方差阵正定。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m:rPr>
                        <m:nor/>
                      </m:rPr>
                      <a: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m:t>的方差阵正定。</m:t>
                    </m:r>
                  </m:oMath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度量了原始模型和截距模型的差异。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39BD25-8A62-4882-B6FB-926CC2AFE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1212" y="1515415"/>
                <a:ext cx="10569575" cy="4344987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5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47D5-00A6-4C32-BF86-7F088B1E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6DB4BF-F683-4D25-8EE6-778D44D9527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成立时意味着两个模型等价。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否则，存在某个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使得上式不成立，当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</a:t>
                </a:r>
                <a:r>
                  <a:rPr lang="en-US" altLang="zh-CN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𝑷𝑰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更好。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6DB4BF-F683-4D25-8EE6-778D44D95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789261-9D45-4E96-8B8A-FFCF0EAA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07" y="1399259"/>
            <a:ext cx="7011994" cy="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3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BB3D9-119E-43DB-A830-CC55FDFE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08D45A-E9F7-4043-BB81-BB7349E6A22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32453" y="1391007"/>
                <a:ext cx="10569575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回顾一维情形的原始模型和截距模型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原始模型：有两个协变量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截距模型：有三个协变量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我们除了替换原始模型外，还新加入了一个协变量。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可以证明，这一步对于提升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的渐进性是充分必要的。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08D45A-E9F7-4043-BB81-BB7349E6A2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32453" y="1391007"/>
                <a:ext cx="10569575" cy="4344987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61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FA6E9-55F7-4C6E-BD5B-410B24D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FFD19-1DB6-438B-BC41-75B37EF5EA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494541"/>
            <a:ext cx="10569575" cy="43449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zh-CN" sz="3800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74C0EF-C7EB-4B87-98AA-4839B13C838E}"/>
                  </a:ext>
                </a:extLst>
              </p:cNvPr>
              <p:cNvSpPr txBox="1"/>
              <p:nvPr/>
            </p:nvSpPr>
            <p:spPr>
              <a:xfrm>
                <a:off x="952833" y="1198986"/>
                <a:ext cx="10569575" cy="416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但是要注意，在原始模型中加入新的协变量并不总是能够提升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rgbClr val="00559E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559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559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559E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559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559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55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rgbClr val="00559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559E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559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满足</a:t>
                </a:r>
                <a:endParaRPr lang="en-US" altLang="zh-CN" sz="2800" i="1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74C0EF-C7EB-4B87-98AA-4839B13C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3" y="1198986"/>
                <a:ext cx="10569575" cy="4164473"/>
              </a:xfrm>
              <a:prstGeom prst="rect">
                <a:avLst/>
              </a:prstGeo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184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FA6E9-55F7-4C6E-BD5B-410B24D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FFD19-1DB6-438B-BC41-75B37EF5EA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494541"/>
            <a:ext cx="10569575" cy="43449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zh-CN" sz="3800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74C0EF-C7EB-4B87-98AA-4839B13C838E}"/>
                  </a:ext>
                </a:extLst>
              </p:cNvPr>
              <p:cNvSpPr txBox="1"/>
              <p:nvPr/>
            </p:nvSpPr>
            <p:spPr>
              <a:xfrm>
                <a:off x="1096974" y="1209532"/>
                <a:ext cx="9197802" cy="5110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与旧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的渐近方差之差为</a:t>
                </a:r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𝑐𝐸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使得差大于</a:t>
                </a:r>
                <a:r>
                  <a:rPr lang="en-US" altLang="zh-CN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，这说明新加入的变量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没有提升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endParaRPr lang="zh-CN" altLang="en-US" sz="28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74C0EF-C7EB-4B87-98AA-4839B13C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74" y="1209532"/>
                <a:ext cx="9197802" cy="5110823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5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45E2D-DAB4-4255-845A-267E8F5B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Semiparametric Efficiency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2C0FF4-4F63-4E36-ACD2-007FFDC327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82593" y="1325421"/>
            <a:ext cx="3820986" cy="119746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D35E55-465D-49FC-AC74-597446E4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47" y="2624380"/>
            <a:ext cx="4800726" cy="6150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2F199A-32A5-435E-B744-07A3158D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88" y="2624380"/>
            <a:ext cx="3456193" cy="5376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2B31B1-CF38-4955-8960-6A2BE9BC1A6E}"/>
              </a:ext>
            </a:extLst>
          </p:cNvPr>
          <p:cNvSpPr txBox="1"/>
          <p:nvPr/>
        </p:nvSpPr>
        <p:spPr>
          <a:xfrm>
            <a:off x="952833" y="3434381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Semiparametric efficiency bound: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7C34A6-0DA7-4349-BCB5-48F0DA3206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89"/>
          <a:stretch/>
        </p:blipFill>
        <p:spPr>
          <a:xfrm>
            <a:off x="2210902" y="4229972"/>
            <a:ext cx="5975740" cy="6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32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A9AB8-49C4-4E7E-B6EC-0ED57AAA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Simplicity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709900-731A-487B-AA8F-CD0449A59FF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Semiparametric efficiency bound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𝜀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𝑋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709900-731A-487B-AA8F-CD0449A59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ADCD0C7-69E4-4349-B640-399E0513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89" y="2322294"/>
            <a:ext cx="5290596" cy="12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3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46CEF-E0A9-453E-8C37-C39FA236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Simplicity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A3665A-800B-4343-9A3A-C40ECBA12A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52833" y="1339995"/>
            <a:ext cx="1654672" cy="6041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8D59DA-85C6-487A-9F7D-44987702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33" y="2410736"/>
            <a:ext cx="8627154" cy="23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6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C0C-B391-4277-87CA-729D3C99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Simplicity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6F4FAA-A31E-486E-B41F-00E2EBA8CED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38199" y="1616027"/>
                <a:ext cx="10569575" cy="434498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是最佳线性预测系数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是基于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个观测的最小二乘估计，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是基于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个观测的截距模型中截距的最小二乘估计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6F4FAA-A31E-486E-B41F-00E2EBA8C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38199" y="1616027"/>
                <a:ext cx="10569575" cy="43449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D5C7F61-919E-4742-A751-86E696CF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63" b="6209"/>
          <a:stretch/>
        </p:blipFill>
        <p:spPr>
          <a:xfrm>
            <a:off x="2107933" y="938948"/>
            <a:ext cx="4539462" cy="1245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CDFF5F-45DC-4269-98D8-D100F6C00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45" b="9956"/>
          <a:stretch/>
        </p:blipFill>
        <p:spPr>
          <a:xfrm>
            <a:off x="5609138" y="5122251"/>
            <a:ext cx="5224305" cy="648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895202-8857-4245-96E3-9855CCCEB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40" b="52261"/>
          <a:stretch/>
        </p:blipFill>
        <p:spPr>
          <a:xfrm>
            <a:off x="681031" y="5154180"/>
            <a:ext cx="4710218" cy="5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DFBE4-71A4-458C-915C-7DA8086F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Simplicity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F3129-BBB9-4935-9FA7-35CC69F9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0" y="2757598"/>
            <a:ext cx="8620481" cy="3848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7F53-4344-44F1-BAD5-D2732DE2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96" y="1317293"/>
            <a:ext cx="8620481" cy="1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问题背景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本文作者提供了一种估计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最佳线性预测中参数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的新方法：</a:t>
                </a:r>
              </a:p>
              <a:p>
                <a:pPr marL="514350" indent="-514350">
                  <a:lnSpc>
                    <a:spcPct val="100000"/>
                  </a:lnSpc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不必假定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是线性函数；</a:t>
                </a:r>
              </a:p>
              <a:p>
                <a:pPr marL="514350" indent="-514350">
                  <a:lnSpc>
                    <a:spcPct val="100000"/>
                  </a:lnSpc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可以利用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中未</a:t>
                </a:r>
                <a:r>
                  <a:rPr lang="zh-CN" altLang="en-US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rPr>
                  <a:t>建模的非线性部分，并调整来自未标记数据的信息估计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𝛽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；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514350" indent="-514350">
                  <a:lnSpc>
                    <a:spcPct val="100000"/>
                  </a:lnSpc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新估计的渐近方差和预测的均方误差都比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仿宋" panose="02010609060101010101" charset="-122"/>
                        <a:cs typeface="Cambria Math" panose="02040503050406030204" charset="0"/>
                      </a:rPr>
                      <m:t>𝐿𝑆𝐸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ea typeface="仿宋" panose="02010609060101010101" charset="-122"/>
                    <a:cs typeface="Cambria Math" panose="02040503050406030204" charset="0"/>
                  </a:rPr>
                  <a:t>小。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 t="-1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EB3A4-0A8B-4AF7-B8DA-D2BE5F2B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Simplicity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0405F1-F280-4995-9F11-0CADFB57C37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这说明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是源于截距模型最简单的估计。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可以在不对非线性部分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建模的条件下，提升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这说明，在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形式复杂或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很小时，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可能更有优势。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另一方面，如果能很好地拟合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，可能会找到更好的估计。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0405F1-F280-4995-9F11-0CADFB57C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799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9BC07-A564-4407-A2F7-C900B018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Simulation Study1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22AB6B-E420-48BB-B761-B5B1AD43909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0057" y="1752291"/>
                <a:ext cx="10569575" cy="43449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线性部分和非线性部分分别被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决定，线性系数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不影响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𝐿𝑆𝐸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注意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𝐿𝑆𝐸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22AB6B-E420-48BB-B761-B5B1AD439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0057" y="1752291"/>
                <a:ext cx="10569575" cy="4344987"/>
              </a:xfrm>
              <a:blipFill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6944222-B5BE-44E6-BDFF-11B6A9EB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02" y="1113882"/>
            <a:ext cx="7609313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1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A48AB-4673-489F-877B-BBBA22B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Excess Risk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BC1C9B-4553-4ADF-85BB-CF18AA4F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1" y="1526557"/>
            <a:ext cx="9784626" cy="3717247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357FB94-AAED-4473-A642-9B5C42FE13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7735" y="1715470"/>
            <a:ext cx="10569575" cy="43449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1485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96BBC-5657-4B3C-AE01-EBAB25C9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Excess Risk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02FC7E-E378-4714-B8E0-96E072D9FCA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𝑇𝐼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𝐿𝑆𝐸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𝐿𝑆𝐸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 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𝑃𝐼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𝐸𝑅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𝐿𝑆𝐸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𝐿𝑆𝐸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 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02FC7E-E378-4714-B8E0-96E072D9F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404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F722C-6601-4442-804E-E4C3F514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Simulation Study1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558541-8249-4DF2-B716-B8FE03AB20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73418" y="790574"/>
                <a:ext cx="6965395" cy="4344987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较小时，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更好。</a:t>
                </a:r>
                <a:endParaRPr lang="en-US" altLang="zh-CN" b="0" i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充分大，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𝑇𝐼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𝐿𝑆𝐸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越大，偏离线性越显著，比值越小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模型接近线性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≥200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新估计更好；其余情况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≥70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新估计更好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对于较小的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即使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≈300,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比值仍接近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558541-8249-4DF2-B716-B8FE03AB2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73418" y="790574"/>
                <a:ext cx="6965395" cy="4344987"/>
              </a:xfrm>
              <a:blipFill>
                <a:blip r:embed="rId2"/>
                <a:stretch>
                  <a:fillRect l="-1839" r="-6480" b="-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6A1423C-CF89-4EA2-AD40-ECEB5DC63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94"/>
          <a:stretch/>
        </p:blipFill>
        <p:spPr>
          <a:xfrm>
            <a:off x="239943" y="1002593"/>
            <a:ext cx="5007118" cy="4680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4C2C86-1573-4AC3-AD4C-2BF8D244A000}"/>
                  </a:ext>
                </a:extLst>
              </p:cNvPr>
              <p:cNvSpPr txBox="1"/>
              <p:nvPr/>
            </p:nvSpPr>
            <p:spPr>
              <a:xfrm>
                <a:off x="4384803" y="5203441"/>
                <a:ext cx="7680367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总之，新估计在非线性显著，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仿宋" panose="02010609060101010101" pitchFamily="49" charset="-122"/>
                    <a:ea typeface="仿宋" panose="02010609060101010101" pitchFamily="49" charset="-122"/>
                  </a:rPr>
                  <a:t>较大时效果更好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4C2C86-1573-4AC3-AD4C-2BF8D244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803" y="5203441"/>
                <a:ext cx="7680367" cy="480131"/>
              </a:xfrm>
              <a:prstGeom prst="rect">
                <a:avLst/>
              </a:prstGeom>
              <a:blipFill>
                <a:blip r:embed="rId4"/>
                <a:stretch>
                  <a:fillRect l="-1587" t="-2564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30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D6946-F618-4BA9-9ABE-738985DF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Simulation Study2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968EA-2555-4B68-92E2-C345B8FB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1791"/>
            <a:ext cx="6024900" cy="2340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2C1C92-732B-498E-BFE5-3B847BBE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68" y="1866169"/>
            <a:ext cx="3148938" cy="987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19F4AD-BA87-4EB6-A026-4628FF6B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111"/>
            <a:ext cx="9960689" cy="16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56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032B-2226-40E9-AE6C-31052A05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Study3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03BCCE-5AE9-4978-B56E-96C43AF4FF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9754" y="1700277"/>
            <a:ext cx="7351584" cy="2491234"/>
          </a:xfrm>
        </p:spPr>
      </p:pic>
    </p:spTree>
    <p:extLst>
      <p:ext uri="{BB962C8B-B14F-4D97-AF65-F5344CB8AC3E}">
        <p14:creationId xmlns:p14="http://schemas.microsoft.com/office/powerpoint/2010/main" val="171550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B559E-DCF2-453A-B440-74601E9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84C80B-5B04-4EAF-8E82-28A024C73EA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00404" y="1325521"/>
                <a:ext cx="10569575" cy="434498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84C80B-5B04-4EAF-8E82-28A024C73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00404" y="1325521"/>
                <a:ext cx="10569575" cy="43449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F1CE718-2175-4369-91A7-E5AE7FF3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86" y="2224257"/>
            <a:ext cx="6794786" cy="30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B559E-DCF2-453A-B440-74601E9E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84C80B-5B04-4EAF-8E82-28A024C73EA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6245" y="1120189"/>
                <a:ext cx="10791250" cy="434498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线性模型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𝐸𝑁𝐸𝑇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表现更好；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非线性模型中，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𝐸𝐴𝑆𝐸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总体表现更好；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𝐸𝐴𝑆𝐸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表现更好，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约是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的一半；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外，其余模型表现基本一致，因为非线性性很弱；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中，所有模型表现都很差，因为非线性性很强；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中，所有模型的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大约是模型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10%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4,5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证明了我们方法的优势，因为非线性部分是复杂函数，难以估计。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𝑃𝐼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相对于其他模型大约提升了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84C80B-5B04-4EAF-8E82-28A024C73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6245" y="1120189"/>
                <a:ext cx="10791250" cy="4344987"/>
              </a:xfrm>
              <a:blipFill>
                <a:blip r:embed="rId2"/>
                <a:stretch>
                  <a:fillRect l="-791" t="-2525" r="-4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B2138BE-24B5-475C-B4E1-CA5D5FF58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54" b="10249"/>
          <a:stretch/>
        </p:blipFill>
        <p:spPr>
          <a:xfrm>
            <a:off x="380489" y="5130459"/>
            <a:ext cx="6628624" cy="16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9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DDA89-6A99-490D-B474-B52852E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45714C-8474-43F6-8021-3772C8526DC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6768" y="1035900"/>
                <a:ext cx="11512056" cy="434498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为预测自行车租赁数量，关于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10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个协变量建立线性模型。</a:t>
                </a:r>
                <a:endParaRPr lang="en-US" altLang="zh-CN" sz="2400" dirty="0">
                  <a:solidFill>
                    <a:srgbClr val="00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仿宋" panose="02010609060101010101" pitchFamily="49" charset="-122"/>
                    <a:ea typeface="仿宋" panose="02010609060101010101" pitchFamily="49" charset="-122"/>
                  </a:rPr>
                  <a:t>个是连续变量，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7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个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0-1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变量。观测数目为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17379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400" dirty="0">
                  <a:solidFill>
                    <a:srgbClr val="000000"/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将数据集随机分成两部分，一部分作为标记观测，另一部分删除因变量视作缺失数据。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在全部数据集上计算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𝐿𝑆𝐸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将它的结果视作真实值。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标记数据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=60,70,…,210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对于每个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每种方法计算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1000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个随机分割。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由于计算效率问题，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𝑃𝐼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2000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次随机分割；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𝐽𝑇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𝐸𝑁𝐸𝑇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次随机分割，缺失数据集样本量取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45714C-8474-43F6-8021-3772C8526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6768" y="1035900"/>
                <a:ext cx="11512056" cy="4344987"/>
              </a:xfrm>
              <a:blipFill>
                <a:blip r:embed="rId2"/>
                <a:stretch>
                  <a:fillRect l="-794" r="-3017" b="-9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42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问题分类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Microsoft PhagsPa" panose="020B0502040204020203" pitchFamily="34" charset="0"/>
                    <a:cs typeface="Bookman Old Style" panose="02050604050505020204" charset="0"/>
                  </a:rPr>
                  <a:t>total information scenario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=∞)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Microsoft PhagsPa" panose="020B0502040204020203" pitchFamily="34" charset="0"/>
                  <a:cs typeface="Bookman Old Style" panose="02050604050505020204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Microsoft PhagsPa" panose="020B0502040204020203" pitchFamily="34" charset="0"/>
                    <a:cs typeface="Bookman Old Style" panose="02050604050505020204" charset="0"/>
                  </a:rPr>
                  <a:t>the distribution of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Microsoft PhagsPa" panose="020B0502040204020203" pitchFamily="34" charset="0"/>
                    <a:cs typeface="Bookman Old Style" panose="02050604050505020204" charset="0"/>
                  </a:rPr>
                  <a:t>is known exactly.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  <a:latin typeface="Microsoft PhagsPa" panose="020B0502040204020203" pitchFamily="34" charset="0"/>
                  <a:cs typeface="Bookman Old Style" panose="02050604050505020204" charset="0"/>
                </a:endParaRPr>
              </a:p>
              <a:p>
                <a:r>
                  <a:rPr lang="en-US" altLang="zh-CN" b="1" dirty="0">
                    <a:solidFill>
                      <a:srgbClr val="FF0000"/>
                    </a:solidFill>
                    <a:latin typeface="Microsoft PhagsPa" panose="020B0502040204020203" pitchFamily="34" charset="0"/>
                    <a:cs typeface="Bookman Old Style" panose="02050604050505020204" charset="0"/>
                    <a:sym typeface="+mn-ea"/>
                  </a:rPr>
                  <a:t>partial information scenario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&lt;∞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Bookman Old Style" panose="0205060405050502020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Microsoft PhagsPa" panose="020B0502040204020203" pitchFamily="34" charset="0"/>
                  <a:cs typeface="Bookman Old Style" panose="02050604050505020204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Microsoft PhagsPa" panose="020B0502040204020203" pitchFamily="34" charset="0"/>
                  </a:rPr>
                  <a:t>we assume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Microsoft PhagsPa" panose="020B0502040204020203" pitchFamily="34" charset="0"/>
                  </a:rPr>
                  <a:t> is at least proportional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>
                  <a:latin typeface="Microsoft PhagsPa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  <a:latin typeface="Bookman Old Style" panose="02050604050505020204" charset="0"/>
                  <a:cs typeface="Bookman Old Style" panose="0205060405050502020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 t="-2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5401F-AA3D-4DA3-9D04-2E48FD3F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9197C-7078-47F0-8D1A-946E1A9411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857" y="1457720"/>
            <a:ext cx="11196286" cy="43449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计算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种方法关于连续变量的平均相对提升（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0-1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变量没有非线性部分）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D2A37C-1B5D-4189-B76C-BF7A97633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0"/>
          <a:stretch/>
        </p:blipFill>
        <p:spPr>
          <a:xfrm>
            <a:off x="300708" y="2312714"/>
            <a:ext cx="7408282" cy="41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56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88D74-C666-4AE9-99C2-424095DF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Simulation Study4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22F297-CD49-4B19-B69C-74A47AB5C66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21598" y="1256506"/>
                <a:ext cx="10569575" cy="434498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𝐸𝑁𝐸𝑇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提升较少，没有画出。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=60,70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时，三种方法表现基本一致；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zh-CN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≤180,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相对提升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5%−10%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&gt;180</m:t>
                    </m:r>
                  </m:oMath>
                </a14:m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𝐸𝐴𝑆𝐸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相对提升最多。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对于这个数据集，当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≤180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时，非线性部分难以建模，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更优；否则，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𝐸𝐴𝑆𝐸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更优。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在预测缺失值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Y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的意义下，几乎没有提升，因为预测误差几乎都来自于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的变异性，而不是估计误差。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实际中，不清楚哪种估计最优，可以尝试多种估计。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22F297-CD49-4B19-B69C-74A47AB5C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21598" y="1256506"/>
                <a:ext cx="10569575" cy="4344987"/>
              </a:xfrm>
              <a:blipFill>
                <a:blip r:embed="rId2"/>
                <a:stretch>
                  <a:fillRect l="-1153" t="-2665" b="-3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74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18CD7-92F0-451F-ABD1-EE261C93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F612B-B1A2-4FED-9943-B3E86B8BF2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66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buNone/>
            </a:pPr>
            <a:r>
              <a:rPr lang="zh-CN" altLang="en-US" sz="6600">
                <a:latin typeface="隶书" panose="02010509060101010101" pitchFamily="49" charset="-122"/>
                <a:ea typeface="隶书" panose="02010509060101010101" pitchFamily="49" charset="-122"/>
              </a:rPr>
              <a:t>谢谢</a:t>
            </a:r>
            <a:r>
              <a:rPr lang="zh-CN" altLang="en-US" sz="6600" dirty="0">
                <a:latin typeface="隶书" panose="02010509060101010101" pitchFamily="49" charset="-122"/>
                <a:ea typeface="隶书" panose="02010509060101010101" pitchFamily="49" charset="-122"/>
              </a:rPr>
              <a:t>聆听！</a:t>
            </a:r>
          </a:p>
        </p:txBody>
      </p:sp>
    </p:spTree>
    <p:extLst>
      <p:ext uri="{BB962C8B-B14F-4D97-AF65-F5344CB8AC3E}">
        <p14:creationId xmlns:p14="http://schemas.microsoft.com/office/powerpoint/2010/main" val="18051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003F5-CF34-41D0-B6AA-ED9816F0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最小二乘估计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A607C8-5049-4FC2-85BA-EE3EFD8DB75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1212" y="1310434"/>
                <a:ext cx="10569575" cy="43449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altLang="zh-CN" i="1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正交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A607C8-5049-4FC2-85BA-EE3EFD8DB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1212" y="1310434"/>
                <a:ext cx="10569575" cy="4344987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00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66602-BC25-44BC-90BA-7A795C0D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最小二乘估计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2ABF3-EE0D-4BB5-82E5-C935161378F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给定来自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个样本，最小二乘估计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具有渐进分布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2ABF3-EE0D-4BB5-82E5-C93516137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 t="-2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DD004D2-BF38-4A7C-A787-F46B70AA8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1" b="19899"/>
          <a:stretch/>
        </p:blipFill>
        <p:spPr>
          <a:xfrm>
            <a:off x="1423455" y="3030100"/>
            <a:ext cx="9345089" cy="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2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520EB-F96A-4FA5-8406-81AE2B9E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一维情形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48F4B-7F4B-44BF-94E6-9FC1DC53A01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𝐶𝑜𝑣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𝑉𝑎𝑟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48F4B-7F4B-44BF-94E6-9FC1DC53A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8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E32E39-7C7C-4A2E-A6FE-4C71F82C8E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一维情形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𝑳𝑺𝑬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2E32E39-7C7C-4A2E-A6FE-4C71F82C8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76" t="-28571" b="-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CE2A22-0FC2-4A86-8D1F-C81B808CE2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12264" b="6613"/>
          <a:stretch/>
        </p:blipFill>
        <p:spPr>
          <a:xfrm>
            <a:off x="1579532" y="1896307"/>
            <a:ext cx="3723131" cy="1129191"/>
          </a:xfrm>
        </p:spPr>
      </p:pic>
    </p:spTree>
    <p:extLst>
      <p:ext uri="{BB962C8B-B14F-4D97-AF65-F5344CB8AC3E}">
        <p14:creationId xmlns:p14="http://schemas.microsoft.com/office/powerpoint/2010/main" val="401671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华文中宋"/>
        <a:ea typeface="华文中宋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赵雨舟</Template>
  <TotalTime>4998</TotalTime>
  <Words>1745</Words>
  <Application>Microsoft Office PowerPoint</Application>
  <PresentationFormat>宽屏</PresentationFormat>
  <Paragraphs>203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仿宋</vt:lpstr>
      <vt:lpstr>华文中宋</vt:lpstr>
      <vt:lpstr>隶书</vt:lpstr>
      <vt:lpstr>微软雅黑</vt:lpstr>
      <vt:lpstr>Arial</vt:lpstr>
      <vt:lpstr>Bookman Old Style</vt:lpstr>
      <vt:lpstr>Cambria Math</vt:lpstr>
      <vt:lpstr>Microsoft PhagsPa</vt:lpstr>
      <vt:lpstr>Office 主题​​</vt:lpstr>
      <vt:lpstr>Semi-Supervised Linear Regression</vt:lpstr>
      <vt:lpstr>问题背景</vt:lpstr>
      <vt:lpstr>问题背景</vt:lpstr>
      <vt:lpstr>问题背景</vt:lpstr>
      <vt:lpstr>问题分类</vt:lpstr>
      <vt:lpstr>最小二乘估计</vt:lpstr>
      <vt:lpstr>最小二乘估计</vt:lpstr>
      <vt:lpstr>一维情形</vt:lpstr>
      <vt:lpstr>一维情形β ̂_LSE</vt:lpstr>
      <vt:lpstr>一维情形β ̂_TI</vt:lpstr>
      <vt:lpstr>一维情形β ̂_TI</vt:lpstr>
      <vt:lpstr>一维情形β ̂_TI</vt:lpstr>
      <vt:lpstr>一维情形β ̂_PI</vt:lpstr>
      <vt:lpstr>一维情形β ̂_PI</vt:lpstr>
      <vt:lpstr>一维情形β ̂_LSE渐近方差</vt:lpstr>
      <vt:lpstr>一维情形β ̂_TI渐近方差</vt:lpstr>
      <vt:lpstr>一维情形β ̂_PI渐近方差</vt:lpstr>
      <vt:lpstr>一维情形</vt:lpstr>
      <vt:lpstr>多维情形</vt:lpstr>
      <vt:lpstr>多维情形</vt:lpstr>
      <vt:lpstr>多维情形β ̂_LSE</vt:lpstr>
      <vt:lpstr>多维维情形β ̂_TI</vt:lpstr>
      <vt:lpstr>多维情形β ̂_TI</vt:lpstr>
      <vt:lpstr>多维情形β ̂_TI</vt:lpstr>
      <vt:lpstr>多维情形β ̂_PI</vt:lpstr>
      <vt:lpstr>多维情形β ̂_PI</vt:lpstr>
      <vt:lpstr>多维情形β ̂_LSE渐近方差</vt:lpstr>
      <vt:lpstr>多维情形β ̂_TI渐近方差</vt:lpstr>
      <vt:lpstr>多维情形β ̂_PI渐近方差</vt:lpstr>
      <vt:lpstr>多维情形</vt:lpstr>
      <vt:lpstr>多维情形</vt:lpstr>
      <vt:lpstr>PowerPoint 演示文稿</vt:lpstr>
      <vt:lpstr>PowerPoint 演示文稿</vt:lpstr>
      <vt:lpstr>PowerPoint 演示文稿</vt:lpstr>
      <vt:lpstr>Semiparametric Efficiency</vt:lpstr>
      <vt:lpstr>Simplicity</vt:lpstr>
      <vt:lpstr>Simplicity</vt:lpstr>
      <vt:lpstr>Simplicity</vt:lpstr>
      <vt:lpstr>Simplicity</vt:lpstr>
      <vt:lpstr>Simplicity</vt:lpstr>
      <vt:lpstr> Simulation Study1</vt:lpstr>
      <vt:lpstr> Excess Risk</vt:lpstr>
      <vt:lpstr>Excess Risk</vt:lpstr>
      <vt:lpstr> Simulation Study1</vt:lpstr>
      <vt:lpstr> Simulation Study2</vt:lpstr>
      <vt:lpstr>Simulation Study3</vt:lpstr>
      <vt:lpstr>Simulation Study3</vt:lpstr>
      <vt:lpstr>Simulation Study3</vt:lpstr>
      <vt:lpstr>Simulation Study4</vt:lpstr>
      <vt:lpstr>Simulation Study4</vt:lpstr>
      <vt:lpstr>Simulation Study4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赵雨舟生平</dc:title>
  <dc:creator>顾 曦</dc:creator>
  <cp:lastModifiedBy>Dongxue Wang</cp:lastModifiedBy>
  <cp:revision>10</cp:revision>
  <dcterms:created xsi:type="dcterms:W3CDTF">2021-12-14T14:54:00Z</dcterms:created>
  <dcterms:modified xsi:type="dcterms:W3CDTF">2021-12-22T04:13:57Z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ABBF30ECC7E8405488AEAC56450B990B</vt:lpwstr>
  </property>
  <property fmtid="{D5CDD505-2E9C-101B-9397-08002B2CF9AE}" pid="3" name="KSOProductBuildVer">
    <vt:lpwstr>2052-11.1.0.11115</vt:lpwstr>
  </property>
</Properties>
</file>